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veat Medium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/>
    <p:restoredTop sz="60816"/>
  </p:normalViewPr>
  <p:slideViewPr>
    <p:cSldViewPr snapToGrid="0">
      <p:cViewPr varScale="1">
        <p:scale>
          <a:sx n="100" d="100"/>
          <a:sy n="100" d="100"/>
        </p:scale>
        <p:origin x="204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tero.org/google-docs/?1YcRhZ" TargetMode="External"/><Relationship Id="rId7" Type="http://schemas.openxmlformats.org/officeDocument/2006/relationships/hyperlink" Target="https://www.rohub.org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orkflowhub.eu/" TargetMode="External"/><Relationship Id="rId5" Type="http://schemas.openxmlformats.org/officeDocument/2006/relationships/hyperlink" Target="https://github.com/inveniosoftware/invenio-rdm-records/blob/bbdd2251ad275274a6282f47c075c51893c2b035/tests/resources/test_rocrate.py#L22" TargetMode="External"/><Relationship Id="rId4" Type="http://schemas.openxmlformats.org/officeDocument/2006/relationships/hyperlink" Target="https://github.com/IQSS/dataverse/issues/8688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Time: 05/June/2024: 11:00 - 12:30 · Location: </a:t>
            </a:r>
            <a:r>
              <a:rPr lang="en-GB" sz="900" dirty="0" err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Drottningporten</a:t>
            </a:r>
            <a:r>
              <a:rPr lang="en-GB" sz="900" dirty="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1</a:t>
            </a:r>
            <a:endParaRPr sz="900" dirty="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Peter Sefton*, </a:t>
            </a:r>
            <a:r>
              <a:rPr lang="en-GB" dirty="0" err="1"/>
              <a:t>Stian</a:t>
            </a:r>
            <a:r>
              <a:rPr lang="en-GB" dirty="0"/>
              <a:t> </a:t>
            </a:r>
            <a:r>
              <a:rPr lang="en-GB" dirty="0" err="1"/>
              <a:t>Soiland</a:t>
            </a:r>
            <a:r>
              <a:rPr lang="en-GB" dirty="0"/>
              <a:t>-Reyes**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*University of Queensland, Australia; **The University of Manchester, UK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Research Object Crate is a linked data metadata packaging standard which has been widely adopted in research contexts. In this presentation we will briefly explain what RO-Crate is, how it is being adopted worldwide, then go on to list ways that RO-Crate is growing in importance in the repository world: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- Uploading of complex multi-file objects means RO-Crate is compatible with any general purpose repository that can accept a zip file (with some coding, repository services can do more with RO-Crates)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- Download for well-described data objects complete with metadata from a repository rather than just a zip or file with no metadata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- Using RO-Crate metadata reduces the amount of customisation that is required in repository software, as ALL the metadata is described using the same simple, self-documenting linked-data structures, so generic display templates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- Sufficiently well-described RO-Crates can be used to make data FAIR compliant, aiding in Findability, Accessibility, Interoperability and Reusability thanks to standardised metadata and mature tooling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- And if you’re looking for a sustainable repository solution, there are tools which can run a repository from a set of static files on a storage service, in line with the ideas put forward by Suleman in the closing keynote for OR2023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fc221bf9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dfc221bf9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17e72fb9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17e72fb9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e526d9592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e526d9592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ba5b7b20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ba5b7b20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an example of a data object in RO-Hub, which has a variety of files described in the object.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site does not need to have multiple plugins for different kinds of data, as RO-Crate has a generic structure. We saw another example of how the generic structure can be rendered in the opening example with a picture of a dog.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fc221bf9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dfc221bf9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17e72fb9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d17e72fb9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dbb23b29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dbb23b297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ddbb23b297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ddbb23b297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721087507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721087507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21087507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21087507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17e72fb9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17e72fb9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RO-Crate </a:t>
            </a:r>
            <a:r>
              <a:rPr lang="en-GB" sz="1200" dirty="0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[1], [2]</a:t>
            </a: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data packaging format and can be used to put multiple data files together with their metadata into a package such as a zip, tar or disk image file. This means that as long as your repository can handle a zip file it can take RO-Crates.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RO-Crates enable data to travel with metadata.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Beyond simply allowing upload of opaque RO-Crates there are opportunities for repository software to recognize metadata in an uploaded package and to pre-populate built-in metadata forms and/or datastores. This is not a pattern the authors have seen widely implemented in comprehensive institutionally focussed repositories, although at the time of writing it is </a:t>
            </a:r>
            <a:r>
              <a:rPr lang="en-GB" sz="1200" u="sng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being explored in Dataverse</a:t>
            </a: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-GB" sz="1200" u="sng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InvenioRDM/Zenodo</a:t>
            </a: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We would encourage repository developers to explore this further, particularly those working with research data. RO-Crate support is increasing in research-domain repositories; </a:t>
            </a:r>
            <a:r>
              <a:rPr lang="en-GB" sz="12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eg</a:t>
            </a: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RO-Crate upload with metadata extract is supported by </a:t>
            </a:r>
            <a:r>
              <a:rPr lang="en-GB" sz="1200" u="sng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WorkflowHub</a:t>
            </a: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-GB" sz="1200" u="sng" dirty="0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ROHub</a:t>
            </a:r>
            <a:r>
              <a:rPr lang="en-GB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21087507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721087507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21087507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721087507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17e72fb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d17e72fb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721087507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721087507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21087507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721087507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d17e72fb9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d17e72fb9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e526d9592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de526d9592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21087507a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g2721087507a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21087507a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721087507a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ba5b7b20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ba5b7b20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e526d959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e526d959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de526d959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de526d9592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ba5b7b2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dba5b7b2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17e72fb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17e72fb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dbb23b29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dbb23b29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dbb23b29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dbb23b29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66300" cy="5143500"/>
          </a:xfrm>
          <a:prstGeom prst="rect">
            <a:avLst/>
          </a:prstGeom>
          <a:solidFill>
            <a:srgbClr val="D7412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gnposting.org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7486/DP768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doi.org/10.47486/PL074" TargetMode="External"/><Relationship Id="rId4" Type="http://schemas.openxmlformats.org/officeDocument/2006/relationships/hyperlink" Target="https://doi.org/10.47486/HIR00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/>
              <a:t>Five ways RO-Crate data packages are important for repositories</a:t>
            </a:r>
            <a:endParaRPr sz="378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Peter Sefton*, Stian Soiland-Reyes**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*University of Queensland, Australia; **The University of Manchester, UK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648900" y="2664150"/>
            <a:ext cx="5495100" cy="18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Enable programmatic downloads – include the metadata and its extensions</a:t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4925"/>
            <a:ext cx="3694927" cy="369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577" y="0"/>
            <a:ext cx="8175400" cy="24877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2380725" y="3211125"/>
            <a:ext cx="147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signposting.org</a:t>
            </a:r>
            <a:r>
              <a:rPr lang="en-GB">
                <a:solidFill>
                  <a:schemeClr val="accent5"/>
                </a:solidFill>
              </a:rPr>
              <a:t> 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GB"/>
              <a:t>3. Less user interface customisation will be needed for different types of metadata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0"/>
            <a:ext cx="9144003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/>
          <p:nvPr/>
        </p:nvSpPr>
        <p:spPr>
          <a:xfrm>
            <a:off x="693400" y="1080825"/>
            <a:ext cx="6424500" cy="1425300"/>
          </a:xfrm>
          <a:prstGeom prst="wedgeRectCallout">
            <a:avLst>
              <a:gd name="adj1" fmla="val 15608"/>
              <a:gd name="adj2" fmla="val 137762"/>
            </a:avLst>
          </a:prstGeom>
          <a:solidFill>
            <a:schemeClr val="lt2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FF0000"/>
                </a:solidFill>
                <a:latin typeface="Caveat Medium"/>
                <a:ea typeface="Caveat Medium"/>
                <a:cs typeface="Caveat Medium"/>
                <a:sym typeface="Caveat Medium"/>
              </a:rPr>
              <a:t>Here the mechanism is to use the ‘magic’ name METS.xml to store some extra metadata – with a fully linked-data system this kind of thing is not needed</a:t>
            </a:r>
            <a:endParaRPr sz="2600">
              <a:solidFill>
                <a:srgbClr val="FF0000"/>
              </a:solidFill>
              <a:latin typeface="Caveat Medium"/>
              <a:ea typeface="Caveat Medium"/>
              <a:cs typeface="Caveat Medium"/>
              <a:sym typeface="Cave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00" y="76200"/>
            <a:ext cx="8183992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465950" y="20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need to invent (completely) new file formats anymore!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0" y="782040"/>
            <a:ext cx="9144003" cy="37058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/>
          <p:nvPr/>
        </p:nvSpPr>
        <p:spPr>
          <a:xfrm>
            <a:off x="2108000" y="3550550"/>
            <a:ext cx="3133200" cy="374400"/>
          </a:xfrm>
          <a:prstGeom prst="flowChartAlternateProcess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GB"/>
              <a:t>4. The availability of RO-Crate editing tools opens the way for repository software to focus on access and discoverability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75" y="463376"/>
            <a:ext cx="8940224" cy="41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50" y="295300"/>
            <a:ext cx="5809724" cy="299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656" y="1802900"/>
            <a:ext cx="4032652" cy="32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/>
        </p:nvSpPr>
        <p:spPr>
          <a:xfrm>
            <a:off x="2160525" y="1835975"/>
            <a:ext cx="2332200" cy="46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RO-Crate editing</a:t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171" name="Google Shape;171;p30"/>
          <p:cNvCxnSpPr>
            <a:endCxn id="172" idx="1"/>
          </p:cNvCxnSpPr>
          <p:nvPr/>
        </p:nvCxnSpPr>
        <p:spPr>
          <a:xfrm>
            <a:off x="3521675" y="2200925"/>
            <a:ext cx="1494300" cy="1463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p30"/>
          <p:cNvSpPr txBox="1"/>
          <p:nvPr/>
        </p:nvSpPr>
        <p:spPr>
          <a:xfrm>
            <a:off x="5015975" y="3432575"/>
            <a:ext cx="2332200" cy="46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Data Portal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9" y="0"/>
            <a:ext cx="899846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/>
          <p:nvPr/>
        </p:nvSpPr>
        <p:spPr>
          <a:xfrm>
            <a:off x="4020700" y="2434850"/>
            <a:ext cx="3276000" cy="1245900"/>
          </a:xfrm>
          <a:prstGeom prst="wedgeRectCallout">
            <a:avLst>
              <a:gd name="adj1" fmla="val 82708"/>
              <a:gd name="adj2" fmla="val -106548"/>
            </a:avLst>
          </a:prstGeom>
          <a:solidFill>
            <a:srgbClr val="EEEEEE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0000"/>
                </a:solidFill>
              </a:rPr>
              <a:t>Portal shows that accessing this data requires authorization. First step: Log in.</a:t>
            </a:r>
            <a:endParaRPr sz="2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0" y="30700"/>
            <a:ext cx="401955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4850" y="1969325"/>
            <a:ext cx="6361551" cy="268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32"/>
          <p:cNvCxnSpPr/>
          <p:nvPr/>
        </p:nvCxnSpPr>
        <p:spPr>
          <a:xfrm>
            <a:off x="3503150" y="974050"/>
            <a:ext cx="4589100" cy="1208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457200" lvl="0" indent="-434340" algn="ctr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/>
              <a:t>Uploading of complex multi-file objects …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"/>
            <a:ext cx="3219900" cy="14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074" y="645425"/>
            <a:ext cx="6337553" cy="392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3"/>
          <p:cNvCxnSpPr/>
          <p:nvPr/>
        </p:nvCxnSpPr>
        <p:spPr>
          <a:xfrm>
            <a:off x="1892475" y="1232325"/>
            <a:ext cx="843300" cy="737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9" name="Google Shape;19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3574" y="3568100"/>
            <a:ext cx="2410025" cy="88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3"/>
          <p:cNvCxnSpPr/>
          <p:nvPr/>
        </p:nvCxnSpPr>
        <p:spPr>
          <a:xfrm flipH="1">
            <a:off x="7491775" y="2461825"/>
            <a:ext cx="205200" cy="130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63"/>
            <a:ext cx="9143999" cy="15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175" y="1399700"/>
            <a:ext cx="6879675" cy="3631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34"/>
          <p:cNvCxnSpPr/>
          <p:nvPr/>
        </p:nvCxnSpPr>
        <p:spPr>
          <a:xfrm flipH="1">
            <a:off x="4034850" y="911925"/>
            <a:ext cx="3122700" cy="814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GB"/>
              <a:t>5. With a repository to keep data safe and serve it using persistent Identifiers, RO-Crates help make data FAIR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92" y="47850"/>
            <a:ext cx="8286500" cy="5069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823"/>
            <a:ext cx="8775849" cy="49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000" y="888600"/>
            <a:ext cx="6042827" cy="14603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GB"/>
              <a:t>6. (bonus point) There are tools which can run a repository from a set of static files on a storage service, in line with the ideas put forward by Prof Suleman at OR 2023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25" y="345901"/>
            <a:ext cx="5193124" cy="416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425" y="277150"/>
            <a:ext cx="2758265" cy="184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subTitle" idx="1"/>
          </p:nvPr>
        </p:nvSpPr>
        <p:spPr>
          <a:xfrm>
            <a:off x="250913" y="2571750"/>
            <a:ext cx="8705100" cy="18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769"/>
              <a:buNone/>
            </a:pPr>
            <a:r>
              <a:rPr lang="en-GB"/>
              <a:t>The Language Data Commons of Australia Data Partnerships (LDaCA-DP), Language Data Commons of Australia Research Data Commons (LDaCA-RDC), and Australian Text Analytics Platform (ATAP) projects received investment </a:t>
            </a:r>
            <a:br>
              <a:rPr lang="en-GB"/>
            </a:br>
            <a:r>
              <a:rPr lang="en-GB" sz="1300"/>
              <a:t>(</a:t>
            </a:r>
            <a:r>
              <a:rPr lang="en-GB" sz="1300" u="sng">
                <a:solidFill>
                  <a:schemeClr val="hlink"/>
                </a:solidFill>
                <a:hlinkClick r:id="rId3"/>
              </a:rPr>
              <a:t>https://doi.org/10.47486/DP768</a:t>
            </a:r>
            <a:r>
              <a:rPr lang="en-GB" sz="1300"/>
              <a:t>, </a:t>
            </a:r>
            <a:r>
              <a:rPr lang="en-GB" sz="1300" u="sng">
                <a:solidFill>
                  <a:schemeClr val="hlink"/>
                </a:solidFill>
                <a:hlinkClick r:id="rId4"/>
              </a:rPr>
              <a:t>https://doi.org/10.47486/HIR001</a:t>
            </a:r>
            <a:r>
              <a:rPr lang="en-GB" sz="1300"/>
              <a:t>, &amp; </a:t>
            </a:r>
            <a:r>
              <a:rPr lang="en-GB" sz="1300" u="sng">
                <a:solidFill>
                  <a:schemeClr val="hlink"/>
                </a:solidFill>
                <a:hlinkClick r:id="rId5"/>
              </a:rPr>
              <a:t>https://doi.org/10.47486/PL074</a:t>
            </a:r>
            <a:r>
              <a:rPr lang="en-GB" sz="1300"/>
              <a:t>) </a:t>
            </a:r>
            <a:endParaRPr sz="13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714"/>
              <a:buNone/>
            </a:pPr>
            <a:r>
              <a:rPr lang="en-GB"/>
              <a:t>from the Australian Research Data Commons (ARDC).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714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714"/>
              <a:buNone/>
            </a:pPr>
            <a:r>
              <a:rPr lang="en-GB"/>
              <a:t>The ARDC is funded by the National Collaborative Research Infrastructure Strategy (NCRIS).</a:t>
            </a:r>
            <a:endParaRPr/>
          </a:p>
        </p:txBody>
      </p:sp>
      <p:pic>
        <p:nvPicPr>
          <p:cNvPr id="243" name="Google Shape;243;p40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7111" y="1189601"/>
            <a:ext cx="2695573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0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11383" y="829866"/>
            <a:ext cx="1706906" cy="1236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66"/>
              <a:t>A web version of this presentation with notes can be found at:</a:t>
            </a:r>
            <a:endParaRPr sz="22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55"/>
              <a:t>https://www.ldaca.edu.au/news/posts/open-repositories-2024-ro-crate</a:t>
            </a:r>
            <a:endParaRPr sz="2355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700" y="1264200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is already supported even if the repo does not speak RO-Crate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341088" y="3144350"/>
            <a:ext cx="7337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22222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📂</a:t>
            </a:r>
            <a:endParaRPr sz="8000"/>
          </a:p>
        </p:txBody>
      </p:sp>
      <p:sp>
        <p:nvSpPr>
          <p:cNvPr id="78" name="Google Shape;78;p17"/>
          <p:cNvSpPr txBox="1"/>
          <p:nvPr/>
        </p:nvSpPr>
        <p:spPr>
          <a:xfrm>
            <a:off x="75" y="463632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130000" y="625650"/>
            <a:ext cx="3077400" cy="25188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|- ro-crate-metadata.json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|-- Folder1/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          |-- </a:t>
            </a:r>
            <a:r>
              <a:rPr lang="en-GB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file1.this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          |-- file2.that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</a:t>
            </a:r>
            <a:r>
              <a:rPr lang="en-GB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-- Folder2/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|		   -- file1.this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|          |-- file2.that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|</a:t>
            </a:r>
            <a:r>
              <a:rPr lang="en-GB" b="1">
                <a:latin typeface="Courier New"/>
                <a:ea typeface="Courier New"/>
                <a:cs typeface="Courier New"/>
                <a:sym typeface="Courier New"/>
              </a:rPr>
              <a:t>-2021-04-08 07.58.17.jpg</a:t>
            </a:r>
            <a:r>
              <a:rPr lang="en-GB"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3432700" y="230950"/>
            <a:ext cx="5769300" cy="4258200"/>
          </a:xfrm>
          <a:prstGeom prst="wedgeRectCallout">
            <a:avLst>
              <a:gd name="adj1" fmla="val -55695"/>
              <a:gd name="adj2" fmla="val 899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"@id": "2021-04-08 07.58.17.jpg",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"@type": "File",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"contentSize": 3271409,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"dateModified": "2021-04-08T07:58:17+10:00",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"description": "",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"encodingFormat": [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  {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    "@id":  "https://www.nationalarchives.gov.uk/PRONOM/x-fmt/391"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  },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  "image/jpeg"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  ],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en-GB" sz="2200" b="1">
                <a:latin typeface="Courier New"/>
                <a:ea typeface="Courier New"/>
                <a:cs typeface="Courier New"/>
                <a:sym typeface="Courier New"/>
              </a:rPr>
              <a:t>"name": "Cute puppy"</a:t>
            </a:r>
            <a:endParaRPr sz="2200" b="1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Courier New"/>
                <a:ea typeface="Courier New"/>
                <a:cs typeface="Courier New"/>
                <a:sym typeface="Courier New"/>
              </a:rPr>
              <a:t>    },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3050575" y="162150"/>
            <a:ext cx="2736900" cy="63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 RO-Crate Metadata Document</a:t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82" name="Google Shape;82;p17"/>
          <p:cNvCxnSpPr>
            <a:stCxn id="81" idx="1"/>
          </p:cNvCxnSpPr>
          <p:nvPr/>
        </p:nvCxnSpPr>
        <p:spPr>
          <a:xfrm flipH="1">
            <a:off x="2023975" y="478350"/>
            <a:ext cx="10266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444288" y="3620525"/>
            <a:ext cx="7337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22222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📂</a:t>
            </a:r>
            <a:endParaRPr sz="8000"/>
          </a:p>
        </p:txBody>
      </p:sp>
      <p:sp>
        <p:nvSpPr>
          <p:cNvPr id="88" name="Google Shape;88;p18"/>
          <p:cNvSpPr txBox="1"/>
          <p:nvPr/>
        </p:nvSpPr>
        <p:spPr>
          <a:xfrm>
            <a:off x="75" y="4636325"/>
            <a:ext cx="91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193475" y="581750"/>
            <a:ext cx="4211400" cy="2991300"/>
          </a:xfrm>
          <a:prstGeom prst="wedgeRectCallout">
            <a:avLst>
              <a:gd name="adj1" fmla="val -32159"/>
              <a:gd name="adj2" fmla="val 6236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urier New"/>
                <a:ea typeface="Courier New"/>
                <a:cs typeface="Courier New"/>
                <a:sym typeface="Courier New"/>
              </a:rPr>
              <a:t>|-- Folder1/ 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urier New"/>
                <a:ea typeface="Courier New"/>
                <a:cs typeface="Courier New"/>
                <a:sym typeface="Courier New"/>
              </a:rPr>
              <a:t>|          |-- </a:t>
            </a:r>
            <a:r>
              <a:rPr lang="en-GB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file1.this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urier New"/>
                <a:ea typeface="Courier New"/>
                <a:cs typeface="Courier New"/>
                <a:sym typeface="Courier New"/>
              </a:rPr>
              <a:t>|          |-- file2.that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urier New"/>
                <a:ea typeface="Courier New"/>
                <a:cs typeface="Courier New"/>
                <a:sym typeface="Courier New"/>
              </a:rPr>
              <a:t>|</a:t>
            </a:r>
            <a:r>
              <a:rPr lang="en-GB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-- Folder2/</a:t>
            </a:r>
            <a:endParaRPr sz="19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|		     |-- file1.this</a:t>
            </a:r>
            <a:endParaRPr sz="19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|          |-- file2.that</a:t>
            </a:r>
            <a:endParaRPr sz="19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latin typeface="Courier New"/>
                <a:ea typeface="Courier New"/>
                <a:cs typeface="Courier New"/>
                <a:sym typeface="Courier New"/>
              </a:rPr>
              <a:t>|-2021-04-08 07.58.17.jpg</a:t>
            </a:r>
            <a:r>
              <a:rPr lang="en-GB" sz="1600" b="1"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600"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0" name="Google Shape;90;p18"/>
          <p:cNvSpPr/>
          <p:nvPr/>
        </p:nvSpPr>
        <p:spPr>
          <a:xfrm>
            <a:off x="4712100" y="70800"/>
            <a:ext cx="3778800" cy="5072700"/>
          </a:xfrm>
          <a:prstGeom prst="wedgeRectCallout">
            <a:avLst>
              <a:gd name="adj1" fmla="val -68828"/>
              <a:gd name="adj2" fmla="val 748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025" y="204463"/>
            <a:ext cx="3396475" cy="486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00" y="164800"/>
            <a:ext cx="6731275" cy="494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GB"/>
              <a:t>2.  RO-Crate is a packaging format suitable for downloads</a:t>
            </a:r>
            <a:endParaRPr/>
          </a:p>
          <a:p>
            <a:pPr marL="0" lvl="0" indent="0" algn="ctr" rtl="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-GB" sz="1400" b="1"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5" y="0"/>
            <a:ext cx="9037926" cy="68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25" y="111000"/>
            <a:ext cx="65151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200" y="2449275"/>
            <a:ext cx="4014800" cy="349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22"/>
          <p:cNvCxnSpPr>
            <a:stCxn id="113" idx="0"/>
          </p:cNvCxnSpPr>
          <p:nvPr/>
        </p:nvCxnSpPr>
        <p:spPr>
          <a:xfrm>
            <a:off x="2133600" y="2449275"/>
            <a:ext cx="586500" cy="863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" name="Google Shape;115;p22"/>
          <p:cNvSpPr txBox="1"/>
          <p:nvPr/>
        </p:nvSpPr>
        <p:spPr>
          <a:xfrm>
            <a:off x="2405575" y="2449275"/>
            <a:ext cx="4351800" cy="46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HTML Preview Describes the files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Macintosh PowerPoint</Application>
  <PresentationFormat>On-screen Show (16:9)</PresentationFormat>
  <Paragraphs>89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Cambria</vt:lpstr>
      <vt:lpstr>Caveat Medium</vt:lpstr>
      <vt:lpstr>Calibri</vt:lpstr>
      <vt:lpstr>Courier New</vt:lpstr>
      <vt:lpstr>Simple Light</vt:lpstr>
      <vt:lpstr>Five ways RO-Crate data packages are important for repositories</vt:lpstr>
      <vt:lpstr>Uploading of complex multi-file objects …</vt:lpstr>
      <vt:lpstr>… is already supported even if the repo does not speak RO-Crate</vt:lpstr>
      <vt:lpstr>PowerPoint Presentation</vt:lpstr>
      <vt:lpstr>PowerPoint Presentation</vt:lpstr>
      <vt:lpstr>PowerPoint Presentation</vt:lpstr>
      <vt:lpstr>2.  RO-Crate is a packaging format suitable for downloads 2.</vt:lpstr>
      <vt:lpstr>PowerPoint Presentation</vt:lpstr>
      <vt:lpstr>PowerPoint Presentation</vt:lpstr>
      <vt:lpstr>Enable programmatic downloads – include the metadata and its extensions</vt:lpstr>
      <vt:lpstr>3. Less user interface customisation will be needed for different types of metadata</vt:lpstr>
      <vt:lpstr>PowerPoint Presentation</vt:lpstr>
      <vt:lpstr>PowerPoint Presentation</vt:lpstr>
      <vt:lpstr>No need to invent (completely) new file formats anymore!</vt:lpstr>
      <vt:lpstr>4. The availability of RO-Crate editing tools opens the way for repository software to focus on access and discoverability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With a repository to keep data safe and serve it using persistent Identifiers, RO-Crates help make data FAIR </vt:lpstr>
      <vt:lpstr>PowerPoint Presentation</vt:lpstr>
      <vt:lpstr>PowerPoint Presentation</vt:lpstr>
      <vt:lpstr>6. (bonus point) There are tools which can run a repository from a set of static files on a storage service, in line with the ideas put forward by Prof Suleman at OR 2023</vt:lpstr>
      <vt:lpstr>PowerPoint Presentation</vt:lpstr>
      <vt:lpstr>PowerPoint Presentation</vt:lpstr>
      <vt:lpstr>A web version of this presentation with notes can be found at: https://www.ldaca.edu.au/news/posts/open-repositories-2024-ro-crate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Peter Sefton</cp:lastModifiedBy>
  <cp:revision>1</cp:revision>
  <dcterms:modified xsi:type="dcterms:W3CDTF">2024-05-26T00:06:52Z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2024-05-26T00:06:52Z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99bfedfe-1a10-41f5-99b3-edc1dbcbe8d5</vt:lpwstr>
  </property>
  <property fmtid="{D5CDD505-2E9C-101B-9397-08002B2CF9AE}" pid="8" name="MSIP_Label_0f488380-630a-4f55-a077-a19445e3f360_ContentBits">
    <vt:lpwstr>0</vt:lpwstr>
  </property>
</Properties>
</file>